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E1076-4218-41EF-B81A-C653848AA41B}" type="datetimeFigureOut">
              <a:rPr lang="en-US" smtClean="0"/>
              <a:pPr/>
              <a:t>3/26/2014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D5DA3-7E7F-4FEE-A9F9-0291BFD117E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E1076-4218-41EF-B81A-C653848AA41B}" type="datetimeFigureOut">
              <a:rPr lang="en-US" smtClean="0"/>
              <a:pPr/>
              <a:t>3/26/2014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D5DA3-7E7F-4FEE-A9F9-0291BFD117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E1076-4218-41EF-B81A-C653848AA41B}" type="datetimeFigureOut">
              <a:rPr lang="en-US" smtClean="0"/>
              <a:pPr/>
              <a:t>3/26/2014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D5DA3-7E7F-4FEE-A9F9-0291BFD117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E1076-4218-41EF-B81A-C653848AA41B}" type="datetimeFigureOut">
              <a:rPr lang="en-US" smtClean="0"/>
              <a:pPr/>
              <a:t>3/26/2014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D5DA3-7E7F-4FEE-A9F9-0291BFD117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E1076-4218-41EF-B81A-C653848AA41B}" type="datetimeFigureOut">
              <a:rPr lang="en-US" smtClean="0"/>
              <a:pPr/>
              <a:t>3/26/2014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D5DA3-7E7F-4FEE-A9F9-0291BFD117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E1076-4218-41EF-B81A-C653848AA41B}" type="datetimeFigureOut">
              <a:rPr lang="en-US" smtClean="0"/>
              <a:pPr/>
              <a:t>3/26/2014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D5DA3-7E7F-4FEE-A9F9-0291BFD117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E1076-4218-41EF-B81A-C653848AA41B}" type="datetimeFigureOut">
              <a:rPr lang="en-US" smtClean="0"/>
              <a:pPr/>
              <a:t>3/26/2014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D5DA3-7E7F-4FEE-A9F9-0291BFD117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E1076-4218-41EF-B81A-C653848AA41B}" type="datetimeFigureOut">
              <a:rPr lang="en-US" smtClean="0"/>
              <a:pPr/>
              <a:t>3/26/2014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D5DA3-7E7F-4FEE-A9F9-0291BFD117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E1076-4218-41EF-B81A-C653848AA41B}" type="datetimeFigureOut">
              <a:rPr lang="en-US" smtClean="0"/>
              <a:pPr/>
              <a:t>3/26/2014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D5DA3-7E7F-4FEE-A9F9-0291BFD117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E1076-4218-41EF-B81A-C653848AA41B}" type="datetimeFigureOut">
              <a:rPr lang="en-US" smtClean="0"/>
              <a:pPr/>
              <a:t>3/26/2014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D5DA3-7E7F-4FEE-A9F9-0291BFD117E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718E1076-4218-41EF-B81A-C653848AA41B}" type="datetimeFigureOut">
              <a:rPr lang="en-US" smtClean="0"/>
              <a:pPr/>
              <a:t>3/26/2014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892D5DA3-7E7F-4FEE-A9F9-0291BFD117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718E1076-4218-41EF-B81A-C653848AA41B}" type="datetimeFigureOut">
              <a:rPr lang="en-US" smtClean="0"/>
              <a:pPr/>
              <a:t>3/26/2014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892D5DA3-7E7F-4FEE-A9F9-0291BFD117E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mdb.com/name/nm0000450/" TargetMode="External"/><Relationship Id="rId2" Type="http://schemas.openxmlformats.org/officeDocument/2006/relationships/hyperlink" Target="http://en.wikipedia.org/wiki/Philip_Seymour_Hoffman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505200"/>
            <a:ext cx="8077200" cy="1673352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OCR A Extended" pitchFamily="50" charset="0"/>
              </a:rPr>
              <a:t>The Rise and </a:t>
            </a:r>
            <a:br>
              <a:rPr lang="en-US" dirty="0" smtClean="0">
                <a:latin typeface="OCR A Extended" pitchFamily="50" charset="0"/>
              </a:rPr>
            </a:br>
            <a:r>
              <a:rPr lang="en-US" dirty="0" smtClean="0">
                <a:latin typeface="OCR A Extended" pitchFamily="50" charset="0"/>
              </a:rPr>
              <a:t>     Fall of</a:t>
            </a:r>
            <a:endParaRPr lang="en-US" dirty="0">
              <a:latin typeface="OCR A Extended" pitchFamily="50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981200"/>
            <a:ext cx="8077200" cy="1499616"/>
          </a:xfrm>
        </p:spPr>
        <p:txBody>
          <a:bodyPr/>
          <a:lstStyle/>
          <a:p>
            <a:endParaRPr lang="en-US" dirty="0">
              <a:latin typeface="OCR A Extended" pitchFamily="50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0" y="5181600"/>
            <a:ext cx="8153400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C000"/>
                </a:solidFill>
                <a:latin typeface="OCR A Extended" pitchFamily="50" charset="0"/>
              </a:rPr>
              <a:t>Philip Seymour Hoffman</a:t>
            </a:r>
            <a:endParaRPr lang="en-US" sz="4800" dirty="0">
              <a:solidFill>
                <a:srgbClr val="FFC000"/>
              </a:solidFill>
              <a:latin typeface="OCR A Extended" pitchFamily="50" charset="0"/>
            </a:endParaRPr>
          </a:p>
        </p:txBody>
      </p:sp>
      <p:pic>
        <p:nvPicPr>
          <p:cNvPr id="13314" name="Picture 2" descr="http://images.askmen.com/galleries/men/philip-seymour-hoffman/pictures/philip-seymour-hoffman-picture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9800" y="0"/>
            <a:ext cx="3505200" cy="45679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OCR A Extended" panose="02010509020102010303" pitchFamily="50" charset="0"/>
              </a:rPr>
              <a:t>Addiction Analysis  </a:t>
            </a:r>
            <a:endParaRPr lang="en-US" dirty="0">
              <a:latin typeface="OCR A Extended" panose="02010509020102010303" pitchFamily="50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5191"/>
            <a:ext cx="8229600" cy="5235209"/>
          </a:xfrm>
        </p:spPr>
        <p:txBody>
          <a:bodyPr/>
          <a:lstStyle/>
          <a:p>
            <a:r>
              <a:rPr lang="en-US" dirty="0" smtClean="0">
                <a:latin typeface="OCR A Extended" panose="02010509020102010303" pitchFamily="50" charset="0"/>
              </a:rPr>
              <a:t>Starting cause: I think that the professional stress of competing with all other aspiring actors caused him to begin abusing drugs.</a:t>
            </a:r>
          </a:p>
          <a:p>
            <a:pPr marL="118872" indent="0">
              <a:buNone/>
            </a:pPr>
            <a:r>
              <a:rPr lang="en-US" dirty="0" smtClean="0">
                <a:latin typeface="OCR A Extended" panose="02010509020102010303" pitchFamily="50" charset="0"/>
              </a:rPr>
              <a:t>-He knew he had to make an impression then, or he would never make it.</a:t>
            </a:r>
          </a:p>
          <a:p>
            <a:pPr marL="118872" indent="0">
              <a:buNone/>
            </a:pPr>
            <a:r>
              <a:rPr lang="en-US" dirty="0" smtClean="0">
                <a:latin typeface="OCR A Extended" panose="02010509020102010303" pitchFamily="50" charset="0"/>
              </a:rPr>
              <a:t>-He probably saw it as a means of emotional escape.</a:t>
            </a:r>
            <a:endParaRPr lang="en-US" dirty="0">
              <a:latin typeface="OCR A Extended" panose="02010509020102010303" pitchFamily="50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8944">
            <a:off x="7599813" y="-34957"/>
            <a:ext cx="17145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9403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524000"/>
            <a:ext cx="4191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0AD00">
                    <a:satMod val="150000"/>
                  </a:srgbClr>
                </a:solidFill>
                <a:latin typeface="OCR A Extended" panose="02010509020102010303" pitchFamily="50" charset="0"/>
              </a:rPr>
              <a:t>Addiction Analysis </a:t>
            </a:r>
            <a:r>
              <a:rPr lang="en-US" dirty="0" smtClean="0">
                <a:solidFill>
                  <a:srgbClr val="F0AD00">
                    <a:satMod val="150000"/>
                  </a:srgbClr>
                </a:solidFill>
                <a:latin typeface="OCR A Extended" panose="02010509020102010303" pitchFamily="50" charset="0"/>
              </a:rPr>
              <a:t>p2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  <a:latin typeface="OCR A Extended" panose="02010509020102010303" pitchFamily="50" charset="0"/>
              </a:rPr>
              <a:t>Sociological: His professional environment caused him to turn to drugs.</a:t>
            </a:r>
          </a:p>
          <a:p>
            <a:endParaRPr lang="en-US" dirty="0">
              <a:solidFill>
                <a:schemeClr val="accent1"/>
              </a:solidFill>
              <a:latin typeface="OCR A Extended" panose="02010509020102010303" pitchFamily="50" charset="0"/>
            </a:endParaRPr>
          </a:p>
          <a:p>
            <a:r>
              <a:rPr lang="en-US" dirty="0" smtClean="0">
                <a:solidFill>
                  <a:schemeClr val="accent1"/>
                </a:solidFill>
                <a:latin typeface="OCR A Extended" panose="02010509020102010303" pitchFamily="50" charset="0"/>
              </a:rPr>
              <a:t>Psychological: He may have thought he was a better actor when he was on drugs, and he probably developed a mental dependency.</a:t>
            </a:r>
            <a:endParaRPr lang="en-US" dirty="0">
              <a:solidFill>
                <a:schemeClr val="accent1"/>
              </a:solidFill>
              <a:latin typeface="OCR A Extended" panose="020105090201020103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9039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OCR A Extended" panose="02010509020102010303" pitchFamily="50" charset="0"/>
              </a:rPr>
              <a:t>Alternate Endings</a:t>
            </a:r>
            <a:endParaRPr lang="en-US" dirty="0">
              <a:latin typeface="OCR A Extended" panose="02010509020102010303" pitchFamily="50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OCR A Extended" panose="02010509020102010303" pitchFamily="50" charset="0"/>
              </a:rPr>
              <a:t>Perhaps if Philip had more family support, or had attended a longer duration of rehab towards the end of his life, he may still be alive.</a:t>
            </a:r>
            <a:endParaRPr lang="en-US" dirty="0">
              <a:latin typeface="OCR A Extended" panose="02010509020102010303" pitchFamily="50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908" y="4298587"/>
            <a:ext cx="2560927" cy="2560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8019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OCR A Extended" panose="02010509020102010303" pitchFamily="50" charset="0"/>
              </a:rPr>
              <a:t>Conclusion</a:t>
            </a:r>
            <a:endParaRPr lang="en-US" dirty="0">
              <a:latin typeface="OCR A Extended" panose="02010509020102010303" pitchFamily="50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OCR A Extended" panose="02010509020102010303" pitchFamily="50" charset="0"/>
              </a:rPr>
              <a:t>Philip Seymour Hoffman's eerie  presence in </a:t>
            </a:r>
            <a:r>
              <a:rPr lang="en-US" i="1" dirty="0" err="1" smtClean="0">
                <a:latin typeface="OCR A Extended" panose="02010509020102010303" pitchFamily="50" charset="0"/>
              </a:rPr>
              <a:t>MockingJay</a:t>
            </a:r>
            <a:r>
              <a:rPr lang="en-US" i="1" dirty="0" smtClean="0">
                <a:latin typeface="OCR A Extended" panose="02010509020102010303" pitchFamily="50" charset="0"/>
              </a:rPr>
              <a:t> </a:t>
            </a:r>
            <a:r>
              <a:rPr lang="en-US" dirty="0" smtClean="0">
                <a:latin typeface="OCR A Extended" panose="02010509020102010303" pitchFamily="50" charset="0"/>
              </a:rPr>
              <a:t>will serve as a reminder that he could still be alive.</a:t>
            </a:r>
          </a:p>
          <a:p>
            <a:endParaRPr lang="en-US" i="1" dirty="0">
              <a:latin typeface="OCR A Extended" panose="02010509020102010303" pitchFamily="50" charset="0"/>
            </a:endParaRPr>
          </a:p>
          <a:p>
            <a:r>
              <a:rPr lang="en-US" dirty="0" smtClean="0">
                <a:latin typeface="OCR A Extended" panose="02010509020102010303" pitchFamily="50" charset="0"/>
              </a:rPr>
              <a:t>Philip Seymour Hoffman was a great actor, he will be missed.</a:t>
            </a:r>
            <a:endParaRPr lang="en-US" dirty="0">
              <a:latin typeface="OCR A Extended" panose="02010509020102010303" pitchFamily="50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582" y="609600"/>
            <a:ext cx="7716981" cy="5787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258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OCR A Extended" pitchFamily="50" charset="0"/>
              </a:rPr>
              <a:t>I used stuff from:</a:t>
            </a:r>
            <a:endParaRPr lang="en-US" dirty="0">
              <a:latin typeface="OCR A Extended" pitchFamily="50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5191"/>
            <a:ext cx="7620000" cy="3558809"/>
          </a:xfrm>
        </p:spPr>
        <p:txBody>
          <a:bodyPr/>
          <a:lstStyle/>
          <a:p>
            <a:r>
              <a:rPr lang="en-US" dirty="0" smtClean="0">
                <a:latin typeface="OCR A Extended" pitchFamily="50" charset="0"/>
                <a:hlinkClick r:id="rId2"/>
              </a:rPr>
              <a:t>http://en.wikipedia.org/wiki/Philip_Seymour_Hoffman</a:t>
            </a:r>
            <a:endParaRPr lang="en-US" dirty="0" smtClean="0">
              <a:latin typeface="OCR A Extended" pitchFamily="50" charset="0"/>
            </a:endParaRPr>
          </a:p>
          <a:p>
            <a:endParaRPr lang="en-US" dirty="0" smtClean="0">
              <a:latin typeface="OCR A Extended" pitchFamily="50" charset="0"/>
            </a:endParaRPr>
          </a:p>
          <a:p>
            <a:r>
              <a:rPr lang="en-US" dirty="0" smtClean="0">
                <a:latin typeface="OCR A Extended" pitchFamily="50" charset="0"/>
                <a:hlinkClick r:id="rId3"/>
              </a:rPr>
              <a:t>http://www.imdb.com/name/nm0000450/</a:t>
            </a:r>
            <a:endParaRPr lang="en-US" dirty="0" smtClean="0">
              <a:latin typeface="OCR A Extended" pitchFamily="50" charset="0"/>
            </a:endParaRPr>
          </a:p>
          <a:p>
            <a:endParaRPr lang="en-US" dirty="0" smtClean="0">
              <a:latin typeface="OCR A Extended" pitchFamily="50" charset="0"/>
            </a:endParaRPr>
          </a:p>
          <a:p>
            <a:endParaRPr lang="en-US" dirty="0">
              <a:latin typeface="OCR A Extended" pitchFamily="50" charset="0"/>
            </a:endParaRPr>
          </a:p>
        </p:txBody>
      </p:sp>
      <p:pic>
        <p:nvPicPr>
          <p:cNvPr id="1026" name="Picture 2" descr="http://www.cinema.indiana.edu/wp-content/uploads/2014/02/jpg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391025"/>
            <a:ext cx="4552950" cy="24669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OCR A Extended" pitchFamily="50" charset="0"/>
              </a:rPr>
              <a:t> Very Early Life </a:t>
            </a:r>
            <a:endParaRPr lang="en-US" dirty="0">
              <a:latin typeface="OCR A Extended" pitchFamily="50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0" y="1524000"/>
            <a:ext cx="6705600" cy="5181600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latin typeface="OCR A Extended" pitchFamily="50" charset="0"/>
              </a:rPr>
              <a:t>Philip Hoffman was born on July 23, 1967 in Fairport NY</a:t>
            </a:r>
          </a:p>
          <a:p>
            <a:endParaRPr lang="en-US" dirty="0" smtClean="0"/>
          </a:p>
          <a:p>
            <a:r>
              <a:rPr lang="en-US" dirty="0" smtClean="0">
                <a:latin typeface="OCR A Extended" pitchFamily="50" charset="0"/>
              </a:rPr>
              <a:t>His mother was an elementary school teacher</a:t>
            </a:r>
          </a:p>
          <a:p>
            <a:pPr>
              <a:buNone/>
            </a:pPr>
            <a:endParaRPr lang="en-US" dirty="0" smtClean="0">
              <a:latin typeface="OCR A Extended" pitchFamily="50" charset="0"/>
            </a:endParaRPr>
          </a:p>
          <a:p>
            <a:r>
              <a:rPr lang="en-US" dirty="0" smtClean="0">
                <a:latin typeface="OCR A Extended" pitchFamily="50" charset="0"/>
              </a:rPr>
              <a:t>His father worked for </a:t>
            </a:r>
          </a:p>
          <a:p>
            <a:pPr>
              <a:buNone/>
            </a:pPr>
            <a:r>
              <a:rPr lang="en-US" dirty="0" smtClean="0">
                <a:latin typeface="OCR A Extended" pitchFamily="50" charset="0"/>
              </a:rPr>
              <a:t>the Xerox Corporation</a:t>
            </a:r>
          </a:p>
          <a:p>
            <a:endParaRPr lang="en-US" dirty="0" smtClean="0">
              <a:latin typeface="OCR A Extended" pitchFamily="50" charset="0"/>
            </a:endParaRPr>
          </a:p>
          <a:p>
            <a:r>
              <a:rPr lang="en-US" dirty="0" smtClean="0">
                <a:latin typeface="OCR A Extended" pitchFamily="50" charset="0"/>
              </a:rPr>
              <a:t>He had three siblings</a:t>
            </a:r>
          </a:p>
          <a:p>
            <a:endParaRPr lang="en-US" dirty="0">
              <a:latin typeface="OCR A Extended" pitchFamily="50" charset="0"/>
            </a:endParaRPr>
          </a:p>
        </p:txBody>
      </p:sp>
      <p:pic>
        <p:nvPicPr>
          <p:cNvPr id="14338" name="Picture 2" descr="http://guineveregetssober.com/wp-content/uploads/2014/02/o-PHILIP-SEYMOUR-HOFFMAN-YOUNG-facebook-849x10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99034"/>
            <a:ext cx="2286000" cy="275896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OCR A Extended" pitchFamily="50" charset="0"/>
              </a:rPr>
              <a:t>Not as Early, Life</a:t>
            </a:r>
            <a:endParaRPr lang="en-US" dirty="0">
              <a:latin typeface="OCR A Extended" pitchFamily="50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1"/>
            <a:ext cx="4648200" cy="2895600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>
                <a:latin typeface="OCR A Extended" pitchFamily="50" charset="0"/>
              </a:rPr>
              <a:t>When he was nine years old, his parents got divorced.</a:t>
            </a:r>
          </a:p>
          <a:p>
            <a:endParaRPr lang="en-US" sz="2400" dirty="0" smtClean="0">
              <a:latin typeface="OCR A Extended" pitchFamily="50" charset="0"/>
            </a:endParaRPr>
          </a:p>
          <a:p>
            <a:r>
              <a:rPr lang="en-US" sz="2400" dirty="0" smtClean="0">
                <a:latin typeface="OCR A Extended" pitchFamily="50" charset="0"/>
              </a:rPr>
              <a:t>He was then, as a result, primarily raised by his mother, who loved acting.</a:t>
            </a:r>
          </a:p>
          <a:p>
            <a:endParaRPr lang="en-US" sz="2400" dirty="0">
              <a:latin typeface="OCR A Extended" pitchFamily="50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76800" y="1600200"/>
            <a:ext cx="41148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OCR A Extended" pitchFamily="50" charset="0"/>
              </a:rPr>
              <a:t>At age 12 he saw a stage production of Arthur Miller’s </a:t>
            </a:r>
            <a:r>
              <a:rPr lang="en-US" sz="2400" i="1" dirty="0" smtClean="0">
                <a:latin typeface="OCR A Extended" pitchFamily="50" charset="0"/>
              </a:rPr>
              <a:t>All My Son</a:t>
            </a:r>
            <a:r>
              <a:rPr lang="en-US" sz="2400" dirty="0" smtClean="0">
                <a:latin typeface="OCR A Extended" pitchFamily="50" charset="0"/>
              </a:rPr>
              <a:t>s, which sparked his love for acting. </a:t>
            </a:r>
          </a:p>
          <a:p>
            <a:endParaRPr lang="en-US" sz="2400" dirty="0" smtClean="0">
              <a:latin typeface="OCR A Extended" pitchFamily="50" charset="0"/>
            </a:endParaRPr>
          </a:p>
          <a:p>
            <a:r>
              <a:rPr lang="en-US" sz="2400" dirty="0" smtClean="0">
                <a:latin typeface="OCR A Extended" pitchFamily="50" charset="0"/>
              </a:rPr>
              <a:t>"I was changed—permanently changed—by that experience. It was like a miracle to me", was how he described the experience in 2008.</a:t>
            </a:r>
            <a:endParaRPr lang="en-US" sz="2400" dirty="0">
              <a:latin typeface="OCR A Extended" pitchFamily="50" charset="0"/>
            </a:endParaRPr>
          </a:p>
        </p:txBody>
      </p:sp>
      <p:pic>
        <p:nvPicPr>
          <p:cNvPr id="1026" name="Picture 2" descr="http://www.columbiaarts.org/theatre/2011/05-11/AllMySons4-5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4495800"/>
            <a:ext cx="2482155" cy="23622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2728"/>
          </a:xfrm>
        </p:spPr>
        <p:txBody>
          <a:bodyPr/>
          <a:lstStyle/>
          <a:p>
            <a:r>
              <a:rPr lang="en-US" dirty="0" smtClean="0">
                <a:latin typeface="OCR A Extended" pitchFamily="50" charset="0"/>
              </a:rPr>
              <a:t>Early 1990’s Life</a:t>
            </a:r>
            <a:endParaRPr lang="en-US" dirty="0">
              <a:latin typeface="OCR A Extended" pitchFamily="50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8400" y="1447800"/>
            <a:ext cx="4191000" cy="5410200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>
                <a:latin typeface="OCR A Extended" pitchFamily="50" charset="0"/>
              </a:rPr>
              <a:t>He joined a drama club, and applied for several drama degrees. </a:t>
            </a:r>
          </a:p>
          <a:p>
            <a:endParaRPr lang="en-US" sz="2400" dirty="0" smtClean="0">
              <a:latin typeface="OCR A Extended" pitchFamily="50" charset="0"/>
            </a:endParaRPr>
          </a:p>
          <a:p>
            <a:r>
              <a:rPr lang="en-US" sz="2400" dirty="0" smtClean="0">
                <a:latin typeface="OCR A Extended" pitchFamily="50" charset="0"/>
              </a:rPr>
              <a:t>He attended New York University’s </a:t>
            </a:r>
            <a:r>
              <a:rPr lang="en-US" sz="2400" dirty="0" err="1" smtClean="0">
                <a:latin typeface="OCR A Extended" pitchFamily="50" charset="0"/>
              </a:rPr>
              <a:t>Tisch</a:t>
            </a:r>
            <a:r>
              <a:rPr lang="en-US" sz="2400" dirty="0" smtClean="0">
                <a:latin typeface="OCR A Extended" pitchFamily="50" charset="0"/>
              </a:rPr>
              <a:t> School of the Arts. </a:t>
            </a:r>
          </a:p>
          <a:p>
            <a:endParaRPr lang="en-US" sz="2400" dirty="0" smtClean="0">
              <a:latin typeface="OCR A Extended" pitchFamily="50" charset="0"/>
            </a:endParaRPr>
          </a:p>
          <a:p>
            <a:r>
              <a:rPr lang="en-US" sz="2400" dirty="0" smtClean="0">
                <a:latin typeface="OCR A Extended" pitchFamily="50" charset="0"/>
              </a:rPr>
              <a:t>He made his first screen debut in 1991 in a </a:t>
            </a:r>
            <a:r>
              <a:rPr lang="en-US" sz="2400" i="1" dirty="0" smtClean="0">
                <a:latin typeface="OCR A Extended" pitchFamily="50" charset="0"/>
              </a:rPr>
              <a:t>Law &amp; Order</a:t>
            </a:r>
            <a:r>
              <a:rPr lang="en-US" sz="2400" dirty="0" smtClean="0">
                <a:latin typeface="OCR A Extended" pitchFamily="50" charset="0"/>
              </a:rPr>
              <a:t> episode: “The Viole</a:t>
            </a:r>
            <a:r>
              <a:rPr lang="en-US" sz="2400" b="1" dirty="0" smtClean="0">
                <a:latin typeface="OCR A Extended" pitchFamily="50" charset="0"/>
              </a:rPr>
              <a:t>nce of 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CR A Extended" pitchFamily="50" charset="0"/>
              </a:rPr>
              <a:t>Summer.”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OCR A Extended" pitchFamily="50" charset="0"/>
            </a:endParaRPr>
          </a:p>
        </p:txBody>
      </p:sp>
      <p:pic>
        <p:nvPicPr>
          <p:cNvPr id="16386" name="Picture 2" descr="http://www.mamamia.com.au/wp-content/gallery/phillip-seymour-hoffman/phillip-seymour-hoffma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71600"/>
            <a:ext cx="2605368" cy="2362200"/>
          </a:xfrm>
          <a:prstGeom prst="rect">
            <a:avLst/>
          </a:prstGeom>
          <a:noFill/>
        </p:spPr>
      </p:pic>
      <p:pic>
        <p:nvPicPr>
          <p:cNvPr id="16388" name="Picture 4" descr="http://www.hollywoodreporter.com/sites/default/files/2014/02/Philip_seymour_Hoffman_Law_Order_Season_1_1991_The_Violence_of_Summer.jpg"/>
          <p:cNvPicPr>
            <a:picLocks noChangeAspect="1" noChangeArrowheads="1"/>
          </p:cNvPicPr>
          <p:nvPr/>
        </p:nvPicPr>
        <p:blipFill>
          <a:blip r:embed="rId3" cstate="print"/>
          <a:srcRect r="37037"/>
          <a:stretch>
            <a:fillRect/>
          </a:stretch>
        </p:blipFill>
        <p:spPr bwMode="auto">
          <a:xfrm>
            <a:off x="6629400" y="4267200"/>
            <a:ext cx="2896017" cy="25908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28600" y="3810000"/>
            <a:ext cx="1981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OCR A Extended" pitchFamily="50" charset="0"/>
              </a:rPr>
              <a:t>Began to abuse Prescription Painkillers and heroin.</a:t>
            </a:r>
            <a:endParaRPr lang="en-US" dirty="0">
              <a:latin typeface="OCR A Extended" pitchFamily="50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19800" y="2438400"/>
            <a:ext cx="3124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OCR A Extended" pitchFamily="50" charset="0"/>
              </a:rPr>
              <a:t>Four years later, he checked himself into rehab because he was concerned for his life.</a:t>
            </a:r>
            <a:endParaRPr lang="en-US" sz="1600" dirty="0">
              <a:latin typeface="OCR A Extended" pitchFamily="50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OCR A Extended" pitchFamily="50" charset="0"/>
              </a:rPr>
              <a:t>Late 1990’s Life</a:t>
            </a:r>
            <a:endParaRPr lang="en-US" dirty="0">
              <a:latin typeface="OCR A Extended" pitchFamily="50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47800"/>
            <a:ext cx="2895600" cy="3962400"/>
          </a:xfrm>
        </p:spPr>
        <p:txBody>
          <a:bodyPr>
            <a:normAutofit fontScale="70000" lnSpcReduction="20000"/>
          </a:bodyPr>
          <a:lstStyle/>
          <a:p>
            <a:r>
              <a:rPr lang="en-US" sz="2600" b="1" dirty="0" smtClean="0">
                <a:latin typeface="OCR A Extended" pitchFamily="50" charset="0"/>
              </a:rPr>
              <a:t>His first film</a:t>
            </a:r>
            <a:r>
              <a:rPr lang="en-US" sz="2600" dirty="0" smtClean="0">
                <a:latin typeface="OCR A Extended" pitchFamily="50" charset="0"/>
              </a:rPr>
              <a:t> debut came shortly after when he was in </a:t>
            </a:r>
            <a:r>
              <a:rPr lang="en-US" sz="2600" i="1" dirty="0" smtClean="0">
                <a:latin typeface="OCR A Extended" pitchFamily="50" charset="0"/>
              </a:rPr>
              <a:t>Triple Bogey on a Par Five Hole. </a:t>
            </a:r>
          </a:p>
          <a:p>
            <a:endParaRPr lang="en-US" sz="2600" i="1" dirty="0" smtClean="0">
              <a:latin typeface="OCR A Extended" pitchFamily="50" charset="0"/>
            </a:endParaRPr>
          </a:p>
          <a:p>
            <a:endParaRPr lang="en-US" sz="2600" i="1" dirty="0" smtClean="0">
              <a:latin typeface="OCR A Extended" pitchFamily="50" charset="0"/>
            </a:endParaRPr>
          </a:p>
          <a:p>
            <a:r>
              <a:rPr lang="en-US" sz="2600" dirty="0" smtClean="0">
                <a:latin typeface="OCR A Extended" pitchFamily="50" charset="0"/>
              </a:rPr>
              <a:t>He adopted his grandfather’s name: Seymour, to avoid confusion with an actor of the same name. </a:t>
            </a:r>
          </a:p>
          <a:p>
            <a:endParaRPr lang="en-US" dirty="0" smtClean="0">
              <a:latin typeface="OCR A Extended" pitchFamily="50" charset="0"/>
            </a:endParaRPr>
          </a:p>
          <a:p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6096000" y="3441680"/>
            <a:ext cx="3048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latin typeface="OCR A Extended" pitchFamily="50" charset="0"/>
            </a:endParaRPr>
          </a:p>
          <a:p>
            <a:endParaRPr lang="en-US" dirty="0" smtClean="0">
              <a:latin typeface="OCR A Extended" pitchFamily="50" charset="0"/>
            </a:endParaRPr>
          </a:p>
          <a:p>
            <a:r>
              <a:rPr lang="en-US" dirty="0" smtClean="0">
                <a:latin typeface="OCR A Extended" pitchFamily="50" charset="0"/>
              </a:rPr>
              <a:t>After that, he was in more films such as </a:t>
            </a:r>
            <a:r>
              <a:rPr lang="en-US" i="1" dirty="0" smtClean="0">
                <a:latin typeface="OCR A Extended" pitchFamily="50" charset="0"/>
              </a:rPr>
              <a:t>Scent of a Woman </a:t>
            </a:r>
            <a:r>
              <a:rPr lang="en-US" dirty="0" smtClean="0">
                <a:latin typeface="OCR A Extended" pitchFamily="50" charset="0"/>
              </a:rPr>
              <a:t>where he finally got noticed. Looking back, Hoffman said “If I hadn't gotten into that film, I wouldn't be where I am today."</a:t>
            </a:r>
            <a:endParaRPr lang="en-US" dirty="0">
              <a:latin typeface="OCR A Extended" pitchFamily="50" charset="0"/>
            </a:endParaRPr>
          </a:p>
        </p:txBody>
      </p:sp>
      <p:sp>
        <p:nvSpPr>
          <p:cNvPr id="17410" name="AutoShape 2" descr="data:image/jpeg;base64,/9j/4AAQSkZJRgABAQAAAQABAAD/2wCEAAkGBxQTEhUUExQWFhUVGRgXGBgYGRcXGBcYFxodFxwYFxgYHCggGholHRQWITEhJSkrLi4uFx8zODMsNygtLisBCgoKBQUFDgUFDisZExkrKysrKysrKysrKysrKysrKysrKysrKysrKysrKysrKysrKysrKysrKysrKysrKysrK//AABEIAKwBJAMBIgACEQEDEQH/xAAcAAACAgMBAQAAAAAAAAAAAAAFBgQHAAIDAQj/xABEEAABAwIDBAcECAUCBQUAAAABAgMRAAQSITEFBkFREyJhcYGRsQcyocEUQlJicpLR8CMkguHxssIWMzRDcxVTY5Oi/8QAFAEBAAAAAAAAAAAAAAAAAAAAAP/EABQRAQAAAAAAAAAAAAAAAAAAAAD/2gAMAwEAAhEDEQA/ALWcc0pd3xdi1XlOtGXF6UB3oVNsuDoCfKgqdDhIJjOfhRzdtKvpbRAOHEO6l5G04z7eGVGt3r8/Smk5wVJ486C9LNXVrneH+GruNZZ+7WlxmhXcaBdZeCkADhXt2kLgAwRH7NeJbCWgU6kcONRXsQzAzJAMcqCch3okmcz86LPL/lyfufKle5CiqCSIz8qZDnbGfsfKgDW90kpBJAiur9wAZmgCGzhyIIjKuKyspw5wde6gJubVSJKSCTTXaq/hp7hSRb2iQmFDPhlnTlZn+GnuFB2vT7nf8qXSACaYbs5I7/lS46gYj40GqlDAew1B3YUPpD8HKfLIV5fWuNBMkRyNZuo3Dzoz4ZnuoD22nAUAcQR5UNuLfUDTDNTNvWpAS4FakAjhXiGoaXOZCZFAnsKIvWBzxVaLJyPhVXWx/nGO81aDX6UEXew/yb34fmKTdwiQRmfrcacd6kzZv/gpK9n05TwKqDTfp9aXxBMYU6E86ctkuno5k8OJ5Un7zX7S3TELIAEYgM+A/WoC94sXVkFKdcpSO2PmYoLXO00YTnn3GgdoqbhDnSAfcKimeZz14UhL2+T1RpwIyVl2gwKlW21lCZII5FKlecLI8aC2lunl8a0g65+ZpR2JvISAMOIfdJ07ArORyptD+WR1zoI7+LgpQ8TWicX2lfmNdnnezOucnlrQeSv7R8zU60WSczOVQyk8hU20SdTFBJrKysoMrKysoFZ7hQXaJDjSkApBOIZkCjT6tKr3fPYpShb6DnJJBMjyoBbG6DaT/EumQOQMmjOytjWiXWyHytYUICU5H+1V61tFwiZAzjICju7jizdMhTij10ns1oL2tk9WuF4+G0SUlQmIHbUpnSuajlB4mgh2tg1hBwYeMTJz512WGm4ka6ZE10K84A/v31xuXRocznJ4Ace6g5XtuIxhAWeUwTUb6coMlSmSNQUE8OfdXdh9BXKSR3SJ4z++dbXl4EiHBIPIST4CgVFby2yMkstj+tNR3d7mBo01+cfpXu292WHOkfZgkJMpIgz2iNTzpYs9mowiWxJyMjSgOO78Na4Gvzf2p02Q8XGG1kRiEwNBNVtdbIZCYUkacONWXsrJhsDQJHpQS7jRPfSiNvW5JBbMgxkocD3023B93vpAudzbdTizBBUScidTnQGW9pWxkYXBPjW1g7bNrUtLqpVGShpHLKly83ZQlorBUCgZwTmB86F7jnHdr66loSnQkkT40Fj7SebWkIU6lOQIn1rxpKShQDrZJTh1yoFvZstTikLQtSOqAY08qDsbt3RCiHAcInNI07KA0zuy4Lhp0KQUoJmFZwadGzrVMXm0bhlxtEpVjMaER5GrV3ft8CDmSTBzM0EjeUH6I/H2DVcbMuehs1uHUlSRyEiPjVnbYuOjt3VmOqknPMZc+yq7u71u4ZIbCEwlZhs5YjBCo7sXnQJB2jK5ACABnz7eHhXK6uwR1jPIDLxNTrfdpRVBIGQzJEGc8vOm213AT0PWhSjmCD+lAhWm0FAwIAOuWvfz7qKN3M5iCRn7yvUelQds7IWw5gUgg8OM11s9i3Kmy6lvqCfrJBMakJJkgcwIoC9vtFU5BJPHIzl451ZO5O1vpDZSrVEcZyPGTnqI8KppFwREjSrH9mIKlOK1ATHiozHwn+o0D+sAccq0y74rW5mPdB7DXJGIZhIGWlBPbM11QqKg27xxCQMxwqSHJMUE9KpE17UNLpSeyplBlZWVlAquj3e+ge9SZtXBrrNHHPq99CttCWHB30FOW9mB1Toc6ZN3mQm4aMZ40+XjQe02atTSiT9cRnqKaLW2h+3WDoQCPEUFttqypdutrnrKTponn4UV2g5DK84kETynL50j3l4WEzqlI4EzPLENPCgOG6uur0aUJGUlXM6zmNPnWXtyhMdM8FccKAQkkc4k+dIV9vAtyAsYEKMkJ1CRyAz7yc63ZvmyoKSlU/ePPKByH6UDzs7aIK5BCkmdPTPlU2+t0uzBIVwINKW7rqlFRAjOBGnM0wh0oIKilKeJJ+VADttsrafUy/w1VkMjooDlz8aH7Qs1ocUEOAxB05iR31tvUekeDrRE4IBOIAicjxM1iASJVOIAAmImOygFXiLg54gY+6Ks7ZC5YaP3R6VXC7vMjOI5HKKsXYpm3a/CPSgm3RyT+IUtuk4jzkxTHde6n8QpVVtNJcInMEgiORoNbhJKFDgdaCbqbPSxdOJSIGEGO00ecukpSqSBOlA93rkLvXSDPVSPKdKBu2xdJS2kHUxXTZV6C25GZSmDXDbi0dElJ1OQPKuexGcDLhOuAg/rQIm8DILzB+/61bOzR1fAVTl4/jet4Puqg/Krh2d7vgKDXeZM2dwP/jV6VU/s3sQq6OIZdZJ7iKtvbn/Sv/8AjV6VV/s2cm4PYY+FAe3l3Nxwpn3u3PjwByo9uvsxxpMuK8IA9K2ubl0PAHogg5hRJCgAdAkmCYFTLi5nMGRzFBE27shq4UgryKfjXrNj0b2NGHokpCCCASqJMDiIJqUXBGtcWESrMk5yBQU/vLs/oX1JGQ4dxqxvZdbFu3W4rRxQCR91AifMkeFTd4tz03JSoZKHxo9ZW6Gm0NJAhAAHDPifPOg7OvgjITXMXJ4JOVZcODLjXBK8hkaDotZUQYwxXdh8c864B/XLStemOpSKCS7eCt9m3jinCmAW8MhQ4H7J5/2qF1lGAACKIbKSQpUxoNKAnWVlZQKq/q99DdpEdC73miStE99D9pIHRLy50FS2l+rAqB7qwPCjlqtf0piU9UlJ7jNa7FtsTailOeLOcgY4ydaM3mEFCyc24IAgCaCdv3vOWIbUlQxHI8FDs+fhVY7w7efcVKlEIB6iRkkDnA1767777UXcrxqOYyA4Ach2UquvFUTwyFAb2faOPAqQZKcyDMkD1ots5DylJThMCJhOfbnXPdDDBOdWDse4bSAExQEtnWoDYSnqmPjQ+/3eEy4tSiTlnBnuFTHLmT1DBoc86HMKHXVpckABGLFJyyIy8aDptCwQ2tDijhSUiRmc0ZR6HxNb398y4uEq0AzAIGfbSsblSllvEspClYSokmJ456wBWbRawpnrEmIE8qCXtBBxmCBl4Gn/AGGf5Zr8Iqq1KccggiQMweXdVo7DV/Lt/hFAQuj1U94qrt5Hz0pLaoUFkEDs41Z90eonvFVhfsIL7qlKhONQ1+tNBDRfOLcOJUpiOya77iBX0p3FxiO79KjtXLbalIXJV3ZRzFSNz7zpLtRGXVSI7JNA6b1tAsJ+0DI51G3MvOkacSsfV07M66b0uJQ0lZ1yHbma47FwFDikmDhoFC7sw26xEnE7HhVtWGnhVP7Q2kC+0jj0iSD2TnNW/Y6eFB12t/073/jV6VVm4BAuSBzBq1doCWHR9xXpVUbgM/zZIMjjQOW3mA5dMoIQQpK5K0hUBOeU6ExE1tc3CGuqFJjglOngOFCvaQpaVMlBggL76mbu2DKrdLjyUyUSSSdfOg5I2gVKy0o5YPUHVs4KC3LQEpbUULSTJkAKlPGOtp2VI3fufpBwtkEjWOHfyoHGzcmK92l1cJOhMePCu9jahA5nn+lD97lgW6pMQUx34hQcHzyOdcSTpJoHa7UUNTI5H4fvtoizdpc+thP740HfD2nOpjIyNQVMkQQokGiFuBGc0HRhGenCp1iMzUVSRlrUuxTmc5oJlZWVlAsEZDvquN898ylamLciEk415GT9lP600e0DaptrMlH/ADHCG0dhIJJ8AD8Kot9+TgGZ4nmaBqsN4FqyWSZ0NdLq7zOdLxVhAGkZ1n0wx2j0oM2hnNCMOdF3lFSZoS+aCyNyrFpywdOJIdaKnFE5dRQ0J5dQ93jUAXCm1ZHKlG0edLS0tlUGCtIylKZieYBVNEtnPKWlKDJWMgCTHYVjjqABlQOthtFJ94xTA1eWyAl519KIlIlWGVEGJI1GtUne3jocIJUkplMTByPEVq+4tYGJRPKSTQWAG8RxDmYIORnjXS+bOROYECZNe7pbBeuLZt1oJMSgyqIKctO6KYrvdJ9aEphII162XpQJrjGH3FKxE8/Md1Wnu/8A9K1+EUqHcm4PvFOWkHh25U37NaLbSEK1SINBMu/cHen1qo9s3KRcO4s0hxXHjVtXh/hjvT61XW29y33HlqSjqqWVajj2UCu+8SROajHI5UV3JRhuyOGEetSUbmv9JJQQAIGhoxsrZDiLpKihQSEQVRlINBvv4+UobI8jnxoZu9fYG1n7h5DWpntBsHXSz0YUUpxYsIJ45UijYb6UqSUuZmfdV+lBsp0KfZVAGFSR351etl7o7qoRuwdD7JKVAJUmSUnn3VfloRhGfCg7XqZZcHNCvQ1WPs6GFxwqOQIz5CrRuP8Alr/CfSqhRtPClYTkhBgAcTmJPM5HOgZ97L5l1aQJUUg9ic+fHhQn6YY0yT7o0AI4xoeEUOtHCpUeKu3kPQ10v3P4aoHvdUUDFsvYr3/pS+jUrHdK6RQEzhM5AzoQlE86BezK0cVdY0Ew0JUAYEnKFAa5Ysqsfbbn0XZxCcihpDae8gIy7cyaVfZSIeeSPdLaVHvxQPH3qC0Emlnf52GEp+0sfAE/pTGKSPaHcdZpHIKUfHIehoFNal4ThMd+eHtia7MXRTAxYiNTz+HOaiquCgE5wBMHMGBQ+zfy8c/nQN9vtrDqqj9jtlKtYB4/KqxduIV2H9/OpTF8SQJz1NBbTToUJGh5VPsBzpa3XcxJInOAaZ7XWglVlZWUFMe2h4hm3I4qcHjA+U1WmzbXCnGYk8+FWV7W1tut2ykrCkJUsqjP6oI9CKrR1K3Tn1UjQUGrj6ZzVM16UJUJSZ5ipjOy0pEkedRrplAkpMHuNAWd3auGrRFy4kdG5EQqVAKzSVDgDHxpcu26unaex3X7JTbYz6FlSUDQ4QlRSO3IwKqC4b1B1GoOo7KCduOEG5ShxIWlyUEHTrcfDI017+bCTZ3Fu6jJKxhUM8yjVXkR5Ckvdy56K6ZWdEuIJ7sQn4TVw+1G3x2wUCOkYWHET9ZJyVHOJB8KBH9pGwAro7tkdR5sKJH2hr8CPKku06ye6rz3VtU3ezgFAAYlYRyBAMf/AKNUxtzZ5s7xxo6A5fhVmD8aCz/Ytdfwrhn7K0uD+sYT/oHnVjFJ5VSvs62mbe7OEFXStlMDMkiFCPI1Zh2+/wALdfkaA0pCuVclsmgytvXGvQKjurUbauTowfL+9Ad6PqxFeqml1e27kasq8v71zVvM7GbC/wApoGIqNeYzS6d6FASppQ/pNaf8Xp+wr8qv0oGdCuytwvs+FKyd82+IPkalt73sngRQMJg8PhXgaHdQlvedk8YrsjeFk/WoN943sFo+rk2R55fOqRtXZxfjMeQ4edWlv3tlBs1BBkkpHhr8qqfZ6xCj2nwyFAx2YhvLWRn4iujacdxboBnE6gR/UJ9a4NLhKe4KPnnrUzdn+JtK3TwCir8qSflQNvtM2jkhgHXrq9E/OtvZbZFLTzpEY1BA7kCfVZ8qVt8Lnpbp7OcKikdyer6iasXcpjBZNTqoFX5iSPhFAdqtN9rkquzH/bCUjwz9VGrLqo9snG+4riVqPZEmKAPfuGAnScz3D0ziozCta8unJcV9zq+Op+J+FeMce6gj3bsLSOHH9+Fd23ZIOLTkPU0Nfcl49g9f8URtWx86B63VvoKVcsldxqx7Wqd2E9hXB0VkewHKRVvWCsk9w9KCdWVlZQfMTd1jZCIzCuOmmkeM1q08lOcwnSYlSzyTyFR7QYkEA6kyeSYE+eQ86K7Jt0ziWkQIidewRwHYPGgGuXi1aJgfeMfCp7Ox3HISvCmYk8p0Eak1KvbhpspwIGPGJOoHPsmou0r8zke3xoL8tw2yhDQUOolKRJzhICRVKe1TZXQ3ylhMIeAWOWKIX8c/6qs+y2hbdS4BJKkBWpIGITocpodvlaN39stLQBfAStAkAnCYMTxwlXflQUQ6INWzte8Vc7OacB6+FsTl73uGfyz41Vl4iKsHcFfT2b7HEJxDvB4eFAy+x3aGJh1g+80uQPuq/QiKX/bvswJVbvpEFWJtR5x1k/7qF7h35ttqJB0cJbV/Vp8Yp89s1nj2apXFpba/M4D/AK6Crdy73C+w5xbdRP4ScJ+BNfRRFfKmxrrA4AdFZHxq8rD2l2pIbcxJWEpxGMsUCY4xQOi01zw0kXftStkk4ULIHElInuzqNsH2kpurtthLYSleITMmQkqHKNKB6dIAKlZAamuFupLiUqGihI7uBrld3aFENqGRIkfr2VPwHlQRnGhGlcgwMsh5VKUnsNehPZQRLixSoDqjUHQV1FkiIwJPgKkKHZXVHdQRFbNbP1E+QrVGxWQP+WnyoiK2FBWntUbbaabQhISVkkkDgmBHxquLXJs9qwD5A09+2K5/jNo+yiT/AFE/oKr62OIFP30/ER8qA8891wBOSB8jHxoz7ODN+FnRDbivgB86XlZunlBHzHoKLbsXPRG6Xyt1JHetQAoNC6VqLvFRUo95z+dXfYMhDTaBolCR5ACqT2e3KkI4LKR5mB61ekUHO4XhQo8gT5Cqev3whtbhOmfaSdI8atfbTmG3dPJCvSqP3nuZCEcDClD0oB9ivqnErM95Mk51OadEfWI0Jj9ai2yIBy45V3VyoIq2wXtIlIOvfrU6zUBkSYoZfKwvJ/D8zRmzCVCQM6ArbDiD21aW6t4HGUniOqfAVVuzzBzyBp19nz8Lcb4HrDwy+YoHqsrKyg+XSsoieZ07E5D41i70pA5xPjp+tZdNkRIgz2xGn77qgPZkDtj4/wB6Dy4eMjnr4nOsWsyRWjh65PCal21y0lKipJU4ZAB90AiJ78z4gUBLZe9BYaCDjxJPUKSIwHMoWDqmcxxEnnTJsnflBQorZhXD6wjwKYqu0Qo51PbOVBK3su2nncbDQaThAKRoVDVQA0nLKivspu8N4Gzo4CnzB/tS28mt9h3pYuGnh9RaVeAOfwmgNb5N9Be4kgpKFBXx1+CatbeRz6Zsd5ac+ktysfiSMXqmlf2t7KxtJuUD3YSojiheaVenkaIex++D1kthWeBRH9Kxp5zQUIVZ1M2hck4FgmVJwq705ehFR9oMdG64j7C1I/KSn5VpilBHI4h6H99lBzW8Txotube9DfWzh0S6me4nCfgo0ErvYiXGxzWn1FB9NWd3bPnEhQxd/wAq4bfuLhrB0LjYzMpcJSD3KE599QDuLbpjo1OtkR1krnPn1ga6DZ901ADiHk/fxNr7iUyCPCg1Z3gvQYXag/eSsEfCtzvNcam2P5hUlvZzqxJDLXOBjKh3gJwntz1oym2RET55nxPOgX/+KXxE2ys+ShXRO9joPWtXPApNHRZp4V6myGUntoBrW86jrbOjy/WpH/EYGrTo/p/vRE2oNcNpw2045/7aFK/KCflQUp7RNqdNeLUNAQBPAJAGfjNL2yFfxSO1KvyzUV1t15RWQesSSe0mak7LThdXPBuD3kgfrQF0JOvP9KIMAJZcA1dcZb/KFOHwnBQ/ZgJM9/lBru27iUhHLGszxKiEejfxoGTdW2x3DCTwcSfBJxH0q4qq/cZvFeNH7IWo/kKf91WhQDd4/wDpnvwGqI24ZcV2QPD/ADV8bxIm2eH3D8M6onaSZUqOJoPUCB31qlefy4VjS51yVEHIkZcQRWoRnlJ7gB8VUHDa46zatBJT5/4qTbtKR1k6Vx2zJbOUAEHWT6d9S9kX6ejAVMxoeVAwbId6XqnXh302bj5XBB1wn5UmWDwStJTHCnfYzgRcJdg4SlU5Tr3UD9WVHtbtDicSTIrKD5qxr1xBXMK4Vrc2yeiC46xJ/frXYKTJyAkZCpam5S3OgBUfAn/FAs3TcGOWvfUaKJXCJJ7TUXo6DkiprBkVGwVJtYoOi01GcRUleVdbK/LWOEJUVpwyoSU8cSe2guaws/peymkqEly3CD+JIhJ9aQ/ZLflm+WwrLpARHJSc48woVa+61v0dnbo5NI8ykH51WW+myDZbSYvEAhpbqSr7qp6wPYRJ86BC9o9l0O0rpPAuFY7nOv8A7jQrYDOO4bRhC8RIwq91XVJg+VO/t1tMN824Bk6ynPmUKUD8CjzpU3HH88z2dIfJpZ+VAP2uU4glKUpgCYGpPOobJzEazXjuZPea8RrQfVGznCWmzxwJnyFbOqUTpXHd59KrVhXNtH+kVPOGghXC1hBKQJAJGdLNvt+5XkG0k9yvWm5eh41UW/8Av0tCzbWvVCMlrHE8hQOVxvO60D0nQp71GfKtrHe1bvuBpXZjIPkRVAvPrcJKlKUe010tb9xsghRyoPog7wvJMKZAPef0r3ePbvRWD7rqAOqUBMziK+qB8aWfZzvMq5Rgc62HIg5kdoPKivtNt0qtEJV7vSgnwSr9aCldobSU8c1YRwSBCR5VP3btSQ9OsI9T/avHMA0Tpp2VN3ScIU5jBAVGo5BSqCfbDClUe8RAA1USYED4eNc7dspfUPsQj8oAPxmi+7r7a722xInrKVPBISlShPZjSPKh2yhiKlnVwqX4qJPzoH32dN/zS+xpUeKk1ZMVWfs2V/Mr7GyPNQP+2rMoI961ibWn7SVDzEVQt6jMyM6+gTVNbyWP8RxPELUB3SY+EUCw0INdSc4mpjexVEyf3+4qczsXWgCPAKQpPMemdQWtnLJ1psudnNtNqWeAJz7qGbHKHESkwoDOf3pQRLZtxpQkyBVo7n3ocwTr/Y5UjrsEqHv0z+zu3AcKcUhEqHf7sfGgsy2SAmBlXtYxpWUHzAnqZnM0wKSOiSTliSP1PqKCFRAyB1y5UV2jchOFKpySBkJ4Z/GgGvtiohZqYpxJ+sPSuakTpQQ1NRwrQCDU5TJGc9tQUqnP950HSuljalxxCBqtSU/mMfOuc1OSp6zWy+pEEELQF6GIOY14g0H0WlASABokAeAEUpb7pbfYLJOa1gAxJCgQJHdE+BpDPtCu7oKQC2yAlS1qE5JSOEzmSQI7eFKl3vdcwYdAKYg4QSZPMjI6eVAx+2varbn0VkGXWkr6TsJwpjzQrypP3DIF80VaBLpP/wBK6CXVwpxSlrUVKUZJOpJ50V3QtEu3ASpeAFDnW4zhIHrQCX4JkCPnnrXEU3WO4V26z0raU4cSgATBOExMUb3MtV2qHku2yHJIxKPWwJ05czQWJuBddJYW55Jw/lyphSDOlB919nC2YDeKRKlDKIxGYA5Z0YRdIPHsoNljI9xr5i2oZdckmca/9Rr6gXoe6vmPajsPOjCDC1/6jQDkpE610Wkc66IcEzhArqq6RHufGgevYmiXnRwwin/2kMn6HjGjaxP4VdX1IpH9iCh0zw7BVie0B0JsVyJBUgHsAM/Kgq7Ymx0j+NMk+4DoOaiDy4Vttxu5wqxLhkZqVlMcp7eVSrPa7aknD7wBwg5AQMgTwHbSlvDvE5cANkjCkkwnQn5gUDBsu5Z+jLKXAHiDAxdYYckJTx0+M13s0jCPugDw4UiW5KVJUnUZ06Xl+lpsK1Kx1R3/ACBoLA3AuUIQ88sRKwnEdBCROfASqnBO8NsdH2p5Y0z5TXzW3ckqxL6xJ0mAPKij9sk9YFtM8MZVGXHLsoL7d3iYEy6nL7w/WkXed5Djq3GVhQUAqRmAYwkH8pPjVdIdCVgpX1QoEAgzGWsCKMbBvgLl5E5LJKR2jgO8Ggn2e01BUKyopf7VDbRcABI05UKu0Z4oKewx8qk20OAoUMj/AII8RIoFS/3gdf6pgJVlA7a7bKuMJwxhI5anvqHfbOW27OElIOR5gcvCij1ulxAdR3HmCOBoDBtxEzTf7OGyXFqA6oSQT2kiB8JpCtypbSh/3EwQPtA5QPEirX3Osugt0t4gV+8uIPWPCezIeFA2JNZQ5W1EJyU4gEcCQDXlB872CSXEJAyJE/OjG0hKu6o2wWwX0nklR+H96k3h6x76AY4zPAVxXaAdndIom2kZ1FezMUA1TJ0kxyk1hagVPw1wcE0EJVMuw9nKvAfpCluJbCUolR6o7OzIUvYaf9xWh9HnmpXwyoBg3ZZStbaStOJEHOZSSJGfIpSfEVC2nuWhLJCJKjmFHieHdTZeIAeaPElST3FJV6pFEdopHRnunxGdB89uIIJBEEGCO0UR2A2rpMSVYSgYp8dKL+0GzSi6lIjGkKPfJE/AUE2YiVYToqAfj+lBaOyd5OnloKUnKeU84osbotoASEBBASpJyKpMyO3Wq6DhYCXERiOUnPLkB4UZffWtlt1S1FRUDE9XLkKC1bC/aWAEqEgaHI1z6wB0jH86QdnIlTStCpSZj8VP7kycz79AWOnhXzNtdr+O7mPfV/qNfTgGVfNm1WwXnfxr9TQDmmBOo4144zlqKltNCfOvXWBFA6+xTJ50c0imz2kbbYDRYW6EzBUB1lGNAEj50k+zJ8tJvHEe8hlakntSkkfEUhPOqWoqUSpSjJJMkk8SaAhtDa2JPRtjA3x+0v8AEeXZUG3ZJIrxpM0f3atkqUZ4DLx/xQdLLZWUnwHOjQ2FIznxzqds5oKeQDpPpTWWEgExwoERndwyBMJJEghJHKRIMGDUp7dVGKOkUTymAB3CmN0etbsJGKeJVn5D9aACzuq0k5gqPbNY1stCVqKAApCoEDMEAcT301N5iecDzpdQr+Jcf+T5D9KCS+jpEg8Y7P3rQdCy2rjrRnZSpCpA0Hxra/tUkTGf+aAnZFq4RhcSCSIVyNKF/s1ds64lPWQMygwcTZEyBM5D0yops3I5cqibyOHp21zCujRmPxKNB03asW13DRaWYUc0n7MHED4CrdsLFtCQltKUjlVa7s7Ib6Vl8YkqKgSEmEz3dvKrQbOvZQQ7vYVu4rEtlpSuZAJrK63Bz8Kyg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12" name="AutoShape 4" descr="data:image/jpeg;base64,/9j/4AAQSkZJRgABAQAAAQABAAD/2wCEAAkGBxQTEhUUExQWFhUVGRgXGBgYGRcXGBcYFxodFxwYFxgYHCggGholHRQWITEhJSkrLi4uFx8zODMsNygtLisBCgoKBQUFDgUFDisZExkrKysrKysrKysrKysrKysrKysrKysrKysrKysrKysrKysrKysrKysrKysrKysrKysrK//AABEIAKwBJAMBIgACEQEDEQH/xAAcAAACAgMBAQAAAAAAAAAAAAAFBgQHAAIDAQj/xABEEAABAwIDBAcECAUCBQUAAAABAgMRAAQSITEFBkFREyJhcYGRsQcyocEUQlJicpLR8CMkguHxssIWMzRDcxVTY5Oi/8QAFAEBAAAAAAAAAAAAAAAAAAAAAP/EABQRAQAAAAAAAAAAAAAAAAAAAAD/2gAMAwEAAhEDEQA/ALWcc0pd3xdi1XlOtGXF6UB3oVNsuDoCfKgqdDhIJjOfhRzdtKvpbRAOHEO6l5G04z7eGVGt3r8/Smk5wVJ486C9LNXVrneH+GruNZZ+7WlxmhXcaBdZeCkADhXt2kLgAwRH7NeJbCWgU6kcONRXsQzAzJAMcqCch3okmcz86LPL/lyfufKle5CiqCSIz8qZDnbGfsfKgDW90kpBJAiur9wAZmgCGzhyIIjKuKyspw5wde6gJubVSJKSCTTXaq/hp7hSRb2iQmFDPhlnTlZn+GnuFB2vT7nf8qXSACaYbs5I7/lS46gYj40GqlDAew1B3YUPpD8HKfLIV5fWuNBMkRyNZuo3Dzoz4ZnuoD22nAUAcQR5UNuLfUDTDNTNvWpAS4FakAjhXiGoaXOZCZFAnsKIvWBzxVaLJyPhVXWx/nGO81aDX6UEXew/yb34fmKTdwiQRmfrcacd6kzZv/gpK9n05TwKqDTfp9aXxBMYU6E86ctkuno5k8OJ5Un7zX7S3TELIAEYgM+A/WoC94sXVkFKdcpSO2PmYoLXO00YTnn3GgdoqbhDnSAfcKimeZz14UhL2+T1RpwIyVl2gwKlW21lCZII5FKlecLI8aC2lunl8a0g65+ZpR2JvISAMOIfdJ07ArORyptD+WR1zoI7+LgpQ8TWicX2lfmNdnnezOucnlrQeSv7R8zU60WSczOVQyk8hU20SdTFBJrKysoMrKysoFZ7hQXaJDjSkApBOIZkCjT6tKr3fPYpShb6DnJJBMjyoBbG6DaT/EumQOQMmjOytjWiXWyHytYUICU5H+1V61tFwiZAzjICju7jizdMhTij10ns1oL2tk9WuF4+G0SUlQmIHbUpnSuajlB4mgh2tg1hBwYeMTJz512WGm4ka6ZE10K84A/v31xuXRocznJ4Ace6g5XtuIxhAWeUwTUb6coMlSmSNQUE8OfdXdh9BXKSR3SJ4z++dbXl4EiHBIPIST4CgVFby2yMkstj+tNR3d7mBo01+cfpXu292WHOkfZgkJMpIgz2iNTzpYs9mowiWxJyMjSgOO78Na4Gvzf2p02Q8XGG1kRiEwNBNVtdbIZCYUkacONWXsrJhsDQJHpQS7jRPfSiNvW5JBbMgxkocD3023B93vpAudzbdTizBBUScidTnQGW9pWxkYXBPjW1g7bNrUtLqpVGShpHLKly83ZQlorBUCgZwTmB86F7jnHdr66loSnQkkT40Fj7SebWkIU6lOQIn1rxpKShQDrZJTh1yoFvZstTikLQtSOqAY08qDsbt3RCiHAcInNI07KA0zuy4Lhp0KQUoJmFZwadGzrVMXm0bhlxtEpVjMaER5GrV3ft8CDmSTBzM0EjeUH6I/H2DVcbMuehs1uHUlSRyEiPjVnbYuOjt3VmOqknPMZc+yq7u71u4ZIbCEwlZhs5YjBCo7sXnQJB2jK5ACABnz7eHhXK6uwR1jPIDLxNTrfdpRVBIGQzJEGc8vOm213AT0PWhSjmCD+lAhWm0FAwIAOuWvfz7qKN3M5iCRn7yvUelQds7IWw5gUgg8OM11s9i3Kmy6lvqCfrJBMakJJkgcwIoC9vtFU5BJPHIzl451ZO5O1vpDZSrVEcZyPGTnqI8KppFwREjSrH9mIKlOK1ATHiozHwn+o0D+sAccq0y74rW5mPdB7DXJGIZhIGWlBPbM11QqKg27xxCQMxwqSHJMUE9KpE17UNLpSeyplBlZWVlAquj3e+ge9SZtXBrrNHHPq99CttCWHB30FOW9mB1Toc6ZN3mQm4aMZ40+XjQe02atTSiT9cRnqKaLW2h+3WDoQCPEUFttqypdutrnrKTponn4UV2g5DK84kETynL50j3l4WEzqlI4EzPLENPCgOG6uur0aUJGUlXM6zmNPnWXtyhMdM8FccKAQkkc4k+dIV9vAtyAsYEKMkJ1CRyAz7yc63ZvmyoKSlU/ePPKByH6UDzs7aIK5BCkmdPTPlU2+t0uzBIVwINKW7rqlFRAjOBGnM0wh0oIKilKeJJ+VADttsrafUy/w1VkMjooDlz8aH7Qs1ocUEOAxB05iR31tvUekeDrRE4IBOIAicjxM1iASJVOIAAmImOygFXiLg54gY+6Ks7ZC5YaP3R6VXC7vMjOI5HKKsXYpm3a/CPSgm3RyT+IUtuk4jzkxTHde6n8QpVVtNJcInMEgiORoNbhJKFDgdaCbqbPSxdOJSIGEGO00ecukpSqSBOlA93rkLvXSDPVSPKdKBu2xdJS2kHUxXTZV6C25GZSmDXDbi0dElJ1OQPKuexGcDLhOuAg/rQIm8DILzB+/61bOzR1fAVTl4/jet4Puqg/Krh2d7vgKDXeZM2dwP/jV6VU/s3sQq6OIZdZJ7iKtvbn/Sv/8AjV6VV/s2cm4PYY+FAe3l3Nxwpn3u3PjwByo9uvsxxpMuK8IA9K2ubl0PAHogg5hRJCgAdAkmCYFTLi5nMGRzFBE27shq4UgryKfjXrNj0b2NGHokpCCCASqJMDiIJqUXBGtcWESrMk5yBQU/vLs/oX1JGQ4dxqxvZdbFu3W4rRxQCR91AifMkeFTd4tz03JSoZKHxo9ZW6Gm0NJAhAAHDPifPOg7OvgjITXMXJ4JOVZcODLjXBK8hkaDotZUQYwxXdh8c864B/XLStemOpSKCS7eCt9m3jinCmAW8MhQ4H7J5/2qF1lGAACKIbKSQpUxoNKAnWVlZQKq/q99DdpEdC73miStE99D9pIHRLy50FS2l+rAqB7qwPCjlqtf0piU9UlJ7jNa7FtsTailOeLOcgY4ydaM3mEFCyc24IAgCaCdv3vOWIbUlQxHI8FDs+fhVY7w7efcVKlEIB6iRkkDnA1767777UXcrxqOYyA4Ach2UquvFUTwyFAb2faOPAqQZKcyDMkD1ots5DylJThMCJhOfbnXPdDDBOdWDse4bSAExQEtnWoDYSnqmPjQ+/3eEy4tSiTlnBnuFTHLmT1DBoc86HMKHXVpckABGLFJyyIy8aDptCwQ2tDijhSUiRmc0ZR6HxNb398y4uEq0AzAIGfbSsblSllvEspClYSokmJ456wBWbRawpnrEmIE8qCXtBBxmCBl4Gn/AGGf5Zr8Iqq1KccggiQMweXdVo7DV/Lt/hFAQuj1U94qrt5Hz0pLaoUFkEDs41Z90eonvFVhfsIL7qlKhONQ1+tNBDRfOLcOJUpiOya77iBX0p3FxiO79KjtXLbalIXJV3ZRzFSNz7zpLtRGXVSI7JNA6b1tAsJ+0DI51G3MvOkacSsfV07M66b0uJQ0lZ1yHbma47FwFDikmDhoFC7sw26xEnE7HhVtWGnhVP7Q2kC+0jj0iSD2TnNW/Y6eFB12t/073/jV6VVm4BAuSBzBq1doCWHR9xXpVUbgM/zZIMjjQOW3mA5dMoIQQpK5K0hUBOeU6ExE1tc3CGuqFJjglOngOFCvaQpaVMlBggL76mbu2DKrdLjyUyUSSSdfOg5I2gVKy0o5YPUHVs4KC3LQEpbUULSTJkAKlPGOtp2VI3fufpBwtkEjWOHfyoHGzcmK92l1cJOhMePCu9jahA5nn+lD97lgW6pMQUx34hQcHzyOdcSTpJoHa7UUNTI5H4fvtoizdpc+thP740HfD2nOpjIyNQVMkQQokGiFuBGc0HRhGenCp1iMzUVSRlrUuxTmc5oJlZWVlAsEZDvquN898ylamLciEk415GT9lP600e0DaptrMlH/ADHCG0dhIJJ8AD8Kot9+TgGZ4nmaBqsN4FqyWSZ0NdLq7zOdLxVhAGkZ1n0wx2j0oM2hnNCMOdF3lFSZoS+aCyNyrFpywdOJIdaKnFE5dRQ0J5dQ93jUAXCm1ZHKlG0edLS0tlUGCtIylKZieYBVNEtnPKWlKDJWMgCTHYVjjqABlQOthtFJ94xTA1eWyAl519KIlIlWGVEGJI1GtUne3jocIJUkplMTByPEVq+4tYGJRPKSTQWAG8RxDmYIORnjXS+bOROYECZNe7pbBeuLZt1oJMSgyqIKctO6KYrvdJ9aEphII162XpQJrjGH3FKxE8/Md1Wnu/8A9K1+EUqHcm4PvFOWkHh25U37NaLbSEK1SINBMu/cHen1qo9s3KRcO4s0hxXHjVtXh/hjvT61XW29y33HlqSjqqWVajj2UCu+8SROajHI5UV3JRhuyOGEetSUbmv9JJQQAIGhoxsrZDiLpKihQSEQVRlINBvv4+UobI8jnxoZu9fYG1n7h5DWpntBsHXSz0YUUpxYsIJ45UijYb6UqSUuZmfdV+lBsp0KfZVAGFSR351etl7o7qoRuwdD7JKVAJUmSUnn3VfloRhGfCg7XqZZcHNCvQ1WPs6GFxwqOQIz5CrRuP8Alr/CfSqhRtPClYTkhBgAcTmJPM5HOgZ97L5l1aQJUUg9ic+fHhQn6YY0yT7o0AI4xoeEUOtHCpUeKu3kPQ10v3P4aoHvdUUDFsvYr3/pS+jUrHdK6RQEzhM5AzoQlE86BezK0cVdY0Ew0JUAYEnKFAa5Ysqsfbbn0XZxCcihpDae8gIy7cyaVfZSIeeSPdLaVHvxQPH3qC0Emlnf52GEp+0sfAE/pTGKSPaHcdZpHIKUfHIehoFNal4ThMd+eHtia7MXRTAxYiNTz+HOaiquCgE5wBMHMGBQ+zfy8c/nQN9vtrDqqj9jtlKtYB4/KqxduIV2H9/OpTF8SQJz1NBbTToUJGh5VPsBzpa3XcxJInOAaZ7XWglVlZWUFMe2h4hm3I4qcHjA+U1WmzbXCnGYk8+FWV7W1tut2ykrCkJUsqjP6oI9CKrR1K3Tn1UjQUGrj6ZzVM16UJUJSZ5ipjOy0pEkedRrplAkpMHuNAWd3auGrRFy4kdG5EQqVAKzSVDgDHxpcu26unaex3X7JTbYz6FlSUDQ4QlRSO3IwKqC4b1B1GoOo7KCduOEG5ShxIWlyUEHTrcfDI017+bCTZ3Fu6jJKxhUM8yjVXkR5Ckvdy56K6ZWdEuIJ7sQn4TVw+1G3x2wUCOkYWHET9ZJyVHOJB8KBH9pGwAro7tkdR5sKJH2hr8CPKku06ye6rz3VtU3ezgFAAYlYRyBAMf/AKNUxtzZ5s7xxo6A5fhVmD8aCz/Ytdfwrhn7K0uD+sYT/oHnVjFJ5VSvs62mbe7OEFXStlMDMkiFCPI1Zh2+/wALdfkaA0pCuVclsmgytvXGvQKjurUbauTowfL+9Ad6PqxFeqml1e27kasq8v71zVvM7GbC/wApoGIqNeYzS6d6FASppQ/pNaf8Xp+wr8qv0oGdCuytwvs+FKyd82+IPkalt73sngRQMJg8PhXgaHdQlvedk8YrsjeFk/WoN943sFo+rk2R55fOqRtXZxfjMeQ4edWlv3tlBs1BBkkpHhr8qqfZ6xCj2nwyFAx2YhvLWRn4iujacdxboBnE6gR/UJ9a4NLhKe4KPnnrUzdn+JtK3TwCir8qSflQNvtM2jkhgHXrq9E/OtvZbZFLTzpEY1BA7kCfVZ8qVt8Lnpbp7OcKikdyer6iasXcpjBZNTqoFX5iSPhFAdqtN9rkquzH/bCUjwz9VGrLqo9snG+4riVqPZEmKAPfuGAnScz3D0ziozCta8unJcV9zq+Op+J+FeMce6gj3bsLSOHH9+Fd23ZIOLTkPU0Nfcl49g9f8URtWx86B63VvoKVcsldxqx7Wqd2E9hXB0VkewHKRVvWCsk9w9KCdWVlZQfMTd1jZCIzCuOmmkeM1q08lOcwnSYlSzyTyFR7QYkEA6kyeSYE+eQ86K7Jt0ziWkQIidewRwHYPGgGuXi1aJgfeMfCp7Ox3HISvCmYk8p0Eak1KvbhpspwIGPGJOoHPsmou0r8zke3xoL8tw2yhDQUOolKRJzhICRVKe1TZXQ3ylhMIeAWOWKIX8c/6qs+y2hbdS4BJKkBWpIGITocpodvlaN39stLQBfAStAkAnCYMTxwlXflQUQ6INWzte8Vc7OacB6+FsTl73uGfyz41Vl4iKsHcFfT2b7HEJxDvB4eFAy+x3aGJh1g+80uQPuq/QiKX/bvswJVbvpEFWJtR5x1k/7qF7h35ttqJB0cJbV/Vp8Yp89s1nj2apXFpba/M4D/AK6Crdy73C+w5xbdRP4ScJ+BNfRRFfKmxrrA4AdFZHxq8rD2l2pIbcxJWEpxGMsUCY4xQOi01zw0kXftStkk4ULIHElInuzqNsH2kpurtthLYSleITMmQkqHKNKB6dIAKlZAamuFupLiUqGihI7uBrld3aFENqGRIkfr2VPwHlQRnGhGlcgwMsh5VKUnsNehPZQRLixSoDqjUHQV1FkiIwJPgKkKHZXVHdQRFbNbP1E+QrVGxWQP+WnyoiK2FBWntUbbaabQhISVkkkDgmBHxquLXJs9qwD5A09+2K5/jNo+yiT/AFE/oKr62OIFP30/ER8qA8891wBOSB8jHxoz7ODN+FnRDbivgB86XlZunlBHzHoKLbsXPRG6Xyt1JHetQAoNC6VqLvFRUo95z+dXfYMhDTaBolCR5ACqT2e3KkI4LKR5mB61ekUHO4XhQo8gT5Cqev3whtbhOmfaSdI8atfbTmG3dPJCvSqP3nuZCEcDClD0oB9ivqnErM95Mk51OadEfWI0Jj9ai2yIBy45V3VyoIq2wXtIlIOvfrU6zUBkSYoZfKwvJ/D8zRmzCVCQM6ArbDiD21aW6t4HGUniOqfAVVuzzBzyBp19nz8Lcb4HrDwy+YoHqsrKyg+XSsoieZ07E5D41i70pA5xPjp+tZdNkRIgz2xGn77qgPZkDtj4/wB6Dy4eMjnr4nOsWsyRWjh65PCal21y0lKipJU4ZAB90AiJ78z4gUBLZe9BYaCDjxJPUKSIwHMoWDqmcxxEnnTJsnflBQorZhXD6wjwKYqu0Qo51PbOVBK3su2nncbDQaThAKRoVDVQA0nLKivspu8N4Gzo4CnzB/tS28mt9h3pYuGnh9RaVeAOfwmgNb5N9Be4kgpKFBXx1+CatbeRz6Zsd5ac+ktysfiSMXqmlf2t7KxtJuUD3YSojiheaVenkaIex++D1kthWeBRH9Kxp5zQUIVZ1M2hck4FgmVJwq705ehFR9oMdG64j7C1I/KSn5VpilBHI4h6H99lBzW8Txotube9DfWzh0S6me4nCfgo0ErvYiXGxzWn1FB9NWd3bPnEhQxd/wAq4bfuLhrB0LjYzMpcJSD3KE599QDuLbpjo1OtkR1krnPn1ga6DZ901ADiHk/fxNr7iUyCPCg1Z3gvQYXag/eSsEfCtzvNcam2P5hUlvZzqxJDLXOBjKh3gJwntz1oym2RET55nxPOgX/+KXxE2ys+ShXRO9joPWtXPApNHRZp4V6myGUntoBrW86jrbOjy/WpH/EYGrTo/p/vRE2oNcNpw2045/7aFK/KCflQUp7RNqdNeLUNAQBPAJAGfjNL2yFfxSO1KvyzUV1t15RWQesSSe0mak7LThdXPBuD3kgfrQF0JOvP9KIMAJZcA1dcZb/KFOHwnBQ/ZgJM9/lBru27iUhHLGszxKiEejfxoGTdW2x3DCTwcSfBJxH0q4qq/cZvFeNH7IWo/kKf91WhQDd4/wDpnvwGqI24ZcV2QPD/ADV8bxIm2eH3D8M6onaSZUqOJoPUCB31qlefy4VjS51yVEHIkZcQRWoRnlJ7gB8VUHDa46zatBJT5/4qTbtKR1k6Vx2zJbOUAEHWT6d9S9kX6ejAVMxoeVAwbId6XqnXh302bj5XBB1wn5UmWDwStJTHCnfYzgRcJdg4SlU5Tr3UD9WVHtbtDicSTIrKD5qxr1xBXMK4Vrc2yeiC46xJ/frXYKTJyAkZCpam5S3OgBUfAn/FAs3TcGOWvfUaKJXCJJ7TUXo6DkiprBkVGwVJtYoOi01GcRUleVdbK/LWOEJUVpwyoSU8cSe2guaws/peymkqEly3CD+JIhJ9aQ/ZLflm+WwrLpARHJSc48woVa+61v0dnbo5NI8ykH51WW+myDZbSYvEAhpbqSr7qp6wPYRJ86BC9o9l0O0rpPAuFY7nOv8A7jQrYDOO4bRhC8RIwq91XVJg+VO/t1tMN824Bk6ynPmUKUD8CjzpU3HH88z2dIfJpZ+VAP2uU4glKUpgCYGpPOobJzEazXjuZPea8RrQfVGznCWmzxwJnyFbOqUTpXHd59KrVhXNtH+kVPOGghXC1hBKQJAJGdLNvt+5XkG0k9yvWm5eh41UW/8Av0tCzbWvVCMlrHE8hQOVxvO60D0nQp71GfKtrHe1bvuBpXZjIPkRVAvPrcJKlKUe010tb9xsghRyoPog7wvJMKZAPef0r3ePbvRWD7rqAOqUBMziK+qB8aWfZzvMq5Rgc62HIg5kdoPKivtNt0qtEJV7vSgnwSr9aCldobSU8c1YRwSBCR5VP3btSQ9OsI9T/avHMA0Tpp2VN3ScIU5jBAVGo5BSqCfbDClUe8RAA1USYED4eNc7dspfUPsQj8oAPxmi+7r7a722xInrKVPBISlShPZjSPKh2yhiKlnVwqX4qJPzoH32dN/zS+xpUeKk1ZMVWfs2V/Mr7GyPNQP+2rMoI961ibWn7SVDzEVQt6jMyM6+gTVNbyWP8RxPELUB3SY+EUCw0INdSc4mpjexVEyf3+4qczsXWgCPAKQpPMemdQWtnLJ1psudnNtNqWeAJz7qGbHKHESkwoDOf3pQRLZtxpQkyBVo7n3ocwTr/Y5UjrsEqHv0z+zu3AcKcUhEqHf7sfGgsy2SAmBlXtYxpWUHzAnqZnM0wKSOiSTliSP1PqKCFRAyB1y5UV2jchOFKpySBkJ4Z/GgGvtiohZqYpxJ+sPSuakTpQQ1NRwrQCDU5TJGc9tQUqnP950HSuljalxxCBqtSU/mMfOuc1OSp6zWy+pEEELQF6GIOY14g0H0WlASABokAeAEUpb7pbfYLJOa1gAxJCgQJHdE+BpDPtCu7oKQC2yAlS1qE5JSOEzmSQI7eFKl3vdcwYdAKYg4QSZPMjI6eVAx+2varbn0VkGXWkr6TsJwpjzQrypP3DIF80VaBLpP/wBK6CXVwpxSlrUVKUZJOpJ50V3QtEu3ASpeAFDnW4zhIHrQCX4JkCPnnrXEU3WO4V26z0raU4cSgATBOExMUb3MtV2qHku2yHJIxKPWwJ05czQWJuBddJYW55Jw/lyphSDOlB919nC2YDeKRKlDKIxGYA5Z0YRdIPHsoNljI9xr5i2oZdckmca/9Rr6gXoe6vmPajsPOjCDC1/6jQDkpE610Wkc66IcEzhArqq6RHufGgevYmiXnRwwin/2kMn6HjGjaxP4VdX1IpH9iCh0zw7BVie0B0JsVyJBUgHsAM/Kgq7Ymx0j+NMk+4DoOaiDy4Vttxu5wqxLhkZqVlMcp7eVSrPa7aknD7wBwg5AQMgTwHbSlvDvE5cANkjCkkwnQn5gUDBsu5Z+jLKXAHiDAxdYYckJTx0+M13s0jCPugDw4UiW5KVJUnUZ06Xl+lpsK1Kx1R3/ACBoLA3AuUIQ88sRKwnEdBCROfASqnBO8NsdH2p5Y0z5TXzW3ckqxL6xJ0mAPKij9sk9YFtM8MZVGXHLsoL7d3iYEy6nL7w/WkXed5Djq3GVhQUAqRmAYwkH8pPjVdIdCVgpX1QoEAgzGWsCKMbBvgLl5E5LJKR2jgO8Ggn2e01BUKyopf7VDbRcABI05UKu0Z4oKewx8qk20OAoUMj/AII8RIoFS/3gdf6pgJVlA7a7bKuMJwxhI5anvqHfbOW27OElIOR5gcvCij1ulxAdR3HmCOBoDBtxEzTf7OGyXFqA6oSQT2kiB8JpCtypbSh/3EwQPtA5QPEirX3Osugt0t4gV+8uIPWPCezIeFA2JNZQ5W1EJyU4gEcCQDXlB872CSXEJAyJE/OjG0hKu6o2wWwX0nklR+H96k3h6x76AY4zPAVxXaAdndIom2kZ1FezMUA1TJ0kxyk1hagVPw1wcE0EJVMuw9nKvAfpCluJbCUolR6o7OzIUvYaf9xWh9HnmpXwyoBg3ZZStbaStOJEHOZSSJGfIpSfEVC2nuWhLJCJKjmFHieHdTZeIAeaPElST3FJV6pFEdopHRnunxGdB89uIIJBEEGCO0UR2A2rpMSVYSgYp8dKL+0GzSi6lIjGkKPfJE/AUE2YiVYToqAfj+lBaOyd5OnloKUnKeU84osbotoASEBBASpJyKpMyO3Wq6DhYCXERiOUnPLkB4UZffWtlt1S1FRUDE9XLkKC1bC/aWAEqEgaHI1z6wB0jH86QdnIlTStCpSZj8VP7kycz79AWOnhXzNtdr+O7mPfV/qNfTgGVfNm1WwXnfxr9TQDmmBOo4144zlqKltNCfOvXWBFA6+xTJ50c0imz2kbbYDRYW6EzBUB1lGNAEj50k+zJ8tJvHEe8hlakntSkkfEUhPOqWoqUSpSjJJMkk8SaAhtDa2JPRtjA3x+0v8AEeXZUG3ZJIrxpM0f3atkqUZ4DLx/xQdLLZWUnwHOjQ2FIznxzqds5oKeQDpPpTWWEgExwoERndwyBMJJEghJHKRIMGDUp7dVGKOkUTymAB3CmN0etbsJGKeJVn5D9aACzuq0k5gqPbNY1stCVqKAApCoEDMEAcT301N5iecDzpdQr+Jcf+T5D9KCS+jpEg8Y7P3rQdCy2rjrRnZSpCpA0Hxra/tUkTGf+aAnZFq4RhcSCSIVyNKF/s1ds64lPWQMygwcTZEyBM5D0yops3I5cqibyOHp21zCujRmPxKNB03asW13DRaWYUc0n7MHED4CrdsLFtCQltKUjlVa7s7Ib6Vl8YkqKgSEmEz3dvKrQbOvZQQ7vYVu4rEtlpSuZAJrK63Bz8Kyg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7414" name="Picture 6" descr="http://www.thelostogle.com/wp-content/uploads/2014/02/scent-of-a-woman-1992-philip-seymour-hoffman-chris-o-donnell-movie-stil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0" y="1371600"/>
            <a:ext cx="4953000" cy="2667000"/>
          </a:xfrm>
          <a:prstGeom prst="rect">
            <a:avLst/>
          </a:prstGeom>
          <a:noFill/>
        </p:spPr>
      </p:pic>
      <p:pic>
        <p:nvPicPr>
          <p:cNvPr id="17416" name="Picture 8" descr="http://crimovies.com/imdb/posters/tt0103121.jpg"/>
          <p:cNvPicPr>
            <a:picLocks noChangeAspect="1" noChangeArrowheads="1"/>
          </p:cNvPicPr>
          <p:nvPr/>
        </p:nvPicPr>
        <p:blipFill>
          <a:blip r:embed="rId3" cstate="print"/>
          <a:srcRect l="5742" t="36331" r="6220" b="10824"/>
          <a:stretch>
            <a:fillRect/>
          </a:stretch>
        </p:blipFill>
        <p:spPr bwMode="auto">
          <a:xfrm>
            <a:off x="2667000" y="4038600"/>
            <a:ext cx="3171825" cy="28194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0" name="Picture 8" descr="http://blog.bluewillowbookshop.com/wp-content/uploads/2014/02/PhilipSeymourHoffman.jpg"/>
          <p:cNvPicPr>
            <a:picLocks noChangeAspect="1" noChangeArrowheads="1"/>
          </p:cNvPicPr>
          <p:nvPr/>
        </p:nvPicPr>
        <p:blipFill>
          <a:blip r:embed="rId2" cstate="print"/>
          <a:srcRect r="26230"/>
          <a:stretch>
            <a:fillRect/>
          </a:stretch>
        </p:blipFill>
        <p:spPr bwMode="auto">
          <a:xfrm>
            <a:off x="6019800" y="1371600"/>
            <a:ext cx="3124200" cy="2466304"/>
          </a:xfrm>
          <a:prstGeom prst="rect">
            <a:avLst/>
          </a:prstGeom>
          <a:noFill/>
        </p:spPr>
      </p:pic>
      <p:pic>
        <p:nvPicPr>
          <p:cNvPr id="18438" name="Picture 6" descr="http://www-deadline-com.vimg.net/wp-content/uploads/2012/12/Philip-Seymour-Hoffman-The-Master__1212130713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1371600"/>
            <a:ext cx="2428685" cy="2438400"/>
          </a:xfrm>
          <a:prstGeom prst="rect">
            <a:avLst/>
          </a:prstGeom>
          <a:noFill/>
        </p:spPr>
      </p:pic>
      <p:pic>
        <p:nvPicPr>
          <p:cNvPr id="18442" name="Picture 10" descr="http://www.ketv.com/image/view/-/24360830/highRes/1/-/o0s9kk/-/Philip-Seymour-Hoffman-Mission-Impossible-digital-jp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7600" y="3771899"/>
            <a:ext cx="5486400" cy="3086101"/>
          </a:xfrm>
          <a:prstGeom prst="rect">
            <a:avLst/>
          </a:prstGeom>
          <a:noFill/>
        </p:spPr>
      </p:pic>
      <p:pic>
        <p:nvPicPr>
          <p:cNvPr id="18436" name="Picture 4" descr="http://images1.fanpop.com/images/image_uploads/Capote-philip-seymour-hoffman-859352_1024_76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3808979"/>
            <a:ext cx="3657599" cy="3049021"/>
          </a:xfrm>
          <a:prstGeom prst="rect">
            <a:avLst/>
          </a:prstGeom>
          <a:noFill/>
        </p:spPr>
      </p:pic>
      <p:pic>
        <p:nvPicPr>
          <p:cNvPr id="18434" name="Picture 2" descr="http://assets-s3.usmagazine.com/uploads/assets/articles/70269-philip-seymour-hoffman-digitally-recreated-hunger-games-mockingjay-report/1391725656_philip-seymour-hoffman-woody-harrelson-hunger-games-46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295400"/>
            <a:ext cx="3866606" cy="28194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OCR A Extended" pitchFamily="50" charset="0"/>
              </a:rPr>
              <a:t>2005-2013 (Professional Actor)</a:t>
            </a:r>
            <a:endParaRPr lang="en-US" dirty="0">
              <a:latin typeface="OCR A Extended" pitchFamily="50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62200" y="1219200"/>
            <a:ext cx="67818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  <a:latin typeface="OCR A Extended" pitchFamily="50" charset="0"/>
              </a:rPr>
              <a:t>The High Point in Hoffman’s Career </a:t>
            </a:r>
          </a:p>
          <a:p>
            <a:endParaRPr lang="en-US" sz="4000" dirty="0" smtClean="0">
              <a:solidFill>
                <a:srgbClr val="FFFF00"/>
              </a:solidFill>
              <a:latin typeface="OCR A Extended" pitchFamily="50" charset="0"/>
            </a:endParaRPr>
          </a:p>
          <a:p>
            <a:r>
              <a:rPr lang="en-US" sz="4000" dirty="0" smtClean="0">
                <a:solidFill>
                  <a:srgbClr val="FFFF00"/>
                </a:solidFill>
                <a:latin typeface="OCR A Extended" pitchFamily="50" charset="0"/>
              </a:rPr>
              <a:t>After 23 years of staying clean, he relapsed in May of 2012 </a:t>
            </a:r>
            <a:endParaRPr lang="en-US" sz="4000" dirty="0">
              <a:solidFill>
                <a:srgbClr val="FFFF00"/>
              </a:solidFill>
              <a:latin typeface="OCR A Extended" pitchFamily="50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http://4.bp.blogspot.com/-TyqbqbJG_JU/UvBTIBJTirI/AAAAAAAALIU/bqOgW6cjVsQ/s1600/Philip+Seymour+Hoffman+Dead+Overdose+Heroin+Ear+Screw+Ear+Scratch+Lie+Lying+Deception+60+Minutes+Nonverbal+Communication+Expert+Body+Language+Expert+Speaker+Keynote+Las+Vegas+Los+Angeles+Orlando+New+York+Cit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9985050">
            <a:off x="6072453" y="3609853"/>
            <a:ext cx="3391116" cy="2390776"/>
          </a:xfrm>
          <a:prstGeom prst="rect">
            <a:avLst/>
          </a:prstGeom>
          <a:noFill/>
        </p:spPr>
      </p:pic>
      <p:pic>
        <p:nvPicPr>
          <p:cNvPr id="19458" name="Picture 2" descr="http://www.mediabistro.com/tvnewser/files/2014/02/Hoffman3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792016">
            <a:off x="5281289" y="658153"/>
            <a:ext cx="4072128" cy="2679032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OCR A Extended" pitchFamily="50" charset="0"/>
              </a:rPr>
              <a:t>May 2012</a:t>
            </a:r>
            <a:endParaRPr lang="en-US" dirty="0">
              <a:latin typeface="OCR A Extended" pitchFamily="50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447800"/>
            <a:ext cx="5715000" cy="5235209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latin typeface="OCR A Extended" pitchFamily="50" charset="0"/>
              </a:rPr>
              <a:t>Hoffman once again checked himself into rehab.</a:t>
            </a:r>
          </a:p>
          <a:p>
            <a:endParaRPr lang="en-US" dirty="0" smtClean="0">
              <a:latin typeface="OCR A Extended" pitchFamily="50" charset="0"/>
            </a:endParaRPr>
          </a:p>
          <a:p>
            <a:r>
              <a:rPr lang="en-US" dirty="0" smtClean="0">
                <a:latin typeface="OCR A Extended" pitchFamily="50" charset="0"/>
              </a:rPr>
              <a:t>Only stayed 10 days due to a movie shooting in Europe.</a:t>
            </a:r>
          </a:p>
          <a:p>
            <a:endParaRPr lang="en-US" dirty="0" smtClean="0">
              <a:latin typeface="OCR A Extended" pitchFamily="50" charset="0"/>
            </a:endParaRPr>
          </a:p>
          <a:p>
            <a:r>
              <a:rPr lang="en-US" dirty="0" smtClean="0">
                <a:latin typeface="OCR A Extended" pitchFamily="50" charset="0"/>
              </a:rPr>
              <a:t>Spoke on </a:t>
            </a:r>
            <a:r>
              <a:rPr lang="en-US" i="1" dirty="0" smtClean="0">
                <a:latin typeface="OCR A Extended" pitchFamily="50" charset="0"/>
              </a:rPr>
              <a:t>60 Minuets </a:t>
            </a:r>
            <a:r>
              <a:rPr lang="en-US" dirty="0" smtClean="0">
                <a:latin typeface="OCR A Extended" pitchFamily="50" charset="0"/>
              </a:rPr>
              <a:t>and conveyed the image that his addiction was helped, and under control</a:t>
            </a:r>
            <a:endParaRPr lang="en-US" i="1" dirty="0">
              <a:latin typeface="OCR A Extended" pitchFamily="50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OCR A Extended" pitchFamily="50" charset="0"/>
              </a:rPr>
              <a:t>60 minutes</a:t>
            </a:r>
            <a:endParaRPr lang="en-US" dirty="0">
              <a:latin typeface="OCR A Extended" pitchFamily="50" charset="0"/>
            </a:endParaRPr>
          </a:p>
        </p:txBody>
      </p:sp>
      <p:pic>
        <p:nvPicPr>
          <p:cNvPr id="4" name="Philip Seymour Hoffman Talks About DRUGS and Rehab In 2006 60 Minutes Episode(R.I.P 2014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57200" y="1828800"/>
            <a:ext cx="8082337" cy="4495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9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assets.nydailynews.com/polopoly_fs/1.1600473.1391540878%21/img/httpImage/image.jpg_gen/derivatives/landscape_635/hoffman4n-6-we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19200"/>
            <a:ext cx="9372600" cy="588816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OCR A Extended" pitchFamily="50" charset="0"/>
              </a:rPr>
              <a:t>February 2</a:t>
            </a:r>
            <a:r>
              <a:rPr lang="en-US" baseline="30000" dirty="0" smtClean="0">
                <a:latin typeface="OCR A Extended" pitchFamily="50" charset="0"/>
              </a:rPr>
              <a:t>nd</a:t>
            </a:r>
            <a:r>
              <a:rPr lang="en-US" dirty="0" smtClean="0">
                <a:latin typeface="OCR A Extended" pitchFamily="50" charset="0"/>
              </a:rPr>
              <a:t> 2014</a:t>
            </a:r>
            <a:endParaRPr lang="en-US" dirty="0">
              <a:latin typeface="OCR A Extended" pitchFamily="50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0"/>
            <a:ext cx="6019800" cy="4473209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OCR A Extended" pitchFamily="50" charset="0"/>
              </a:rPr>
              <a:t>Philip Seymour Hoffman was found dead in the bathroom of his apartment.</a:t>
            </a:r>
          </a:p>
          <a:p>
            <a:endParaRPr lang="en-US" dirty="0" smtClean="0">
              <a:solidFill>
                <a:srgbClr val="FFFF00"/>
              </a:solidFill>
              <a:latin typeface="OCR A Extended" pitchFamily="50" charset="0"/>
            </a:endParaRPr>
          </a:p>
          <a:p>
            <a:r>
              <a:rPr lang="en-US" dirty="0" smtClean="0">
                <a:solidFill>
                  <a:srgbClr val="FFFF00"/>
                </a:solidFill>
                <a:latin typeface="OCR A Extended" pitchFamily="50" charset="0"/>
              </a:rPr>
              <a:t>There was a hypodermic needle in his arm and envelopes containing heroin near his corpse.</a:t>
            </a:r>
            <a:endParaRPr lang="en-US" dirty="0">
              <a:solidFill>
                <a:srgbClr val="FFFF00"/>
              </a:solidFill>
              <a:latin typeface="OCR A Extended" pitchFamily="50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2575</TotalTime>
  <Words>546</Words>
  <Application>Microsoft Office PowerPoint</Application>
  <PresentationFormat>On-screen Show (4:3)</PresentationFormat>
  <Paragraphs>67</Paragraphs>
  <Slides>14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Module</vt:lpstr>
      <vt:lpstr>The Rise and       Fall of</vt:lpstr>
      <vt:lpstr> Very Early Life </vt:lpstr>
      <vt:lpstr>Not as Early, Life</vt:lpstr>
      <vt:lpstr>Early 1990’s Life</vt:lpstr>
      <vt:lpstr>Late 1990’s Life</vt:lpstr>
      <vt:lpstr>2005-2013 (Professional Actor)</vt:lpstr>
      <vt:lpstr>May 2012</vt:lpstr>
      <vt:lpstr>60 minutes</vt:lpstr>
      <vt:lpstr>February 2nd 2014</vt:lpstr>
      <vt:lpstr>Addiction Analysis  </vt:lpstr>
      <vt:lpstr>Addiction Analysis p2</vt:lpstr>
      <vt:lpstr>Alternate Endings</vt:lpstr>
      <vt:lpstr>Conclusion</vt:lpstr>
      <vt:lpstr>I used stuff from: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Hollands</dc:creator>
  <cp:lastModifiedBy>Pina, Ryan</cp:lastModifiedBy>
  <cp:revision>252</cp:revision>
  <dcterms:created xsi:type="dcterms:W3CDTF">2014-03-11T00:41:46Z</dcterms:created>
  <dcterms:modified xsi:type="dcterms:W3CDTF">2014-03-26T18:37:26Z</dcterms:modified>
</cp:coreProperties>
</file>